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2" r:id="rId4"/>
    <p:sldId id="275" r:id="rId5"/>
    <p:sldId id="261" r:id="rId6"/>
    <p:sldId id="280" r:id="rId7"/>
    <p:sldId id="263" r:id="rId8"/>
    <p:sldId id="260" r:id="rId9"/>
    <p:sldId id="281" r:id="rId10"/>
    <p:sldId id="268" r:id="rId11"/>
    <p:sldId id="282" r:id="rId12"/>
    <p:sldId id="273" r:id="rId13"/>
    <p:sldId id="272" r:id="rId14"/>
    <p:sldId id="264" r:id="rId15"/>
    <p:sldId id="265" r:id="rId16"/>
    <p:sldId id="266" r:id="rId17"/>
    <p:sldId id="270" r:id="rId18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F29"/>
    <a:srgbClr val="82D6E1"/>
    <a:srgbClr val="FFCC00"/>
    <a:srgbClr val="FF7300"/>
    <a:srgbClr val="B03C83"/>
    <a:srgbClr val="B99F3A"/>
    <a:srgbClr val="FFFFFF"/>
    <a:srgbClr val="D3000F"/>
    <a:srgbClr val="9C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794" autoAdjust="0"/>
  </p:normalViewPr>
  <p:slideViewPr>
    <p:cSldViewPr snapToGrid="0">
      <p:cViewPr varScale="1">
        <p:scale>
          <a:sx n="82" d="100"/>
          <a:sy n="82" d="100"/>
        </p:scale>
        <p:origin x="4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469D-30C8-40A2-ACFD-8AB2A99B8843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98AB-9497-45F3-A008-A279E884C7E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50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3D78B-DA5D-4246-830C-E50234177B47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0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4B8A2-9361-2110-2243-F1D016F0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9BDDE7-08CC-6494-6FD9-02397161B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98D78-A957-D9D9-891A-D32D745F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5671B-20AF-B86E-CD8F-2DADAD53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4ADEE-D963-851B-5FF1-2251CD63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6838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8E580-4244-48BF-435C-37897931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47CB89-82F3-B128-ABA6-CEEE5200F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77410-6F43-756F-D48D-BF6DF136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FD3E7-6B8E-12E5-4841-3A07150F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CDFF0-508F-703C-69D9-3F039FC0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6596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EA89C6-5F34-409A-6C4D-F4395AC1A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23A7FE-F337-5F53-80E8-9A70DE948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134532-3F2A-CDC1-6BBC-450BACE2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A6E01-388B-113C-7D7A-2E7A6F67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DEB05-28BD-84B4-1F14-E55C3AB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560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3DD55-8E10-674E-58F6-1F1C7FCF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F811F7-E8DB-FCCD-D4E0-0DA59A6A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B66F8-EFA6-FDE4-C8C5-AA413CFB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EFC16-E54D-77CC-6C64-9FE9F59C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E310DE-DDB0-24AA-9A3D-A1C52DDC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2336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2D3ED-CCB8-7219-D8DC-5857EB7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257678-8B2F-F917-3443-608133A09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14925-9619-0161-576E-32FDEE2B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439CAE-0BCD-39AC-32DD-FE5ACAE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A0123-3575-91C9-0758-27B685A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75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F9959-0110-FC04-0629-D8F79E64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72084-1D0D-72C9-A6A7-AC7277B58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4424FF-6F26-CAFE-7692-B8BA8442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6E93CF-FC0A-86FD-C003-E3FB8391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F67E92-A5F1-3B3D-4185-3747F057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1F834E-6554-6DE5-778E-598FDE85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4780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457A8-5FA2-B4D4-D561-B68C5208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BCDFC-CBAA-B174-25DA-3E896C06B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69D1E6-A443-9BBD-C2FB-E63A047B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79BDD-0CF4-C8D3-21F0-C14AEF683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E8CCB2-A7B4-D1B7-95E8-97ED10763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8882C5-DEE8-2090-5D51-552CDCD0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A528B-8A49-B168-3685-FD1FCAC2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5507F2-2F1C-DEFE-6848-E8297FE9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106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A6D61-292F-FFCD-048B-D3C9FE68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E6EBB7-1115-2216-C06A-4A0CE746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F2796D-7464-A69C-7452-F8A6FF4A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A759AC-B1B4-8F87-9F9D-F4ED2AD3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481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9340AC-04BD-15E8-E329-DD2945ED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4FF2AA-27E1-5444-F5F1-A478EC75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B5AD81-839A-91FF-B029-8D3C10D5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434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5FEEC-4AD0-9FFB-F24D-D1CE268D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751B8-2A32-1A22-A52B-42D9FB835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322B34-3219-FD89-F70C-14E82712E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2A52E-B169-FFD8-0EAE-69B4CC59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705DAC-C80D-F814-4D33-5E72B10B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766A7B-462A-7F12-AA41-20A38C6F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358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48091-F070-CF6A-33A1-2EB82E62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7AB8D-82D7-B154-E0DD-0C76B89AE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9A289F-F8E3-D3A2-3CC6-5B50AC37F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5C6CF7-B7A3-2E34-9AAD-BEFECA7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472D7-B2BA-A19F-9FCD-566C5E64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F6056D-E62C-104A-BAD0-2822C0DD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3475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4C4773-2893-0DFC-6A2D-886ED723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70E386-3FEB-483E-C883-F55CD5E0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933BD9-A413-D307-9991-FB76D4968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968B26-C18D-4DCD-A348-4EF5CD724EDB}" type="datetimeFigureOut">
              <a:rPr lang="es-PA" smtClean="0"/>
              <a:t>11/24/2025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18F18-525B-811A-F91B-6A60C30AB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D6C05-E039-D83B-FDC5-9208BAFC2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D1E59-A44A-47EF-8D24-B59A4C03082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566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80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2CF7E5-71BD-5082-258A-4E5C0C9C2484}"/>
              </a:ext>
            </a:extLst>
          </p:cNvPr>
          <p:cNvSpPr txBox="1"/>
          <p:nvPr/>
        </p:nvSpPr>
        <p:spPr>
          <a:xfrm>
            <a:off x="1239561" y="1044451"/>
            <a:ext cx="10879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MX" sz="1000" b="1" spc="20" dirty="0">
                <a:solidFill>
                  <a:srgbClr val="002060"/>
                </a:solidFill>
                <a:latin typeface="Tahoma"/>
                <a:cs typeface="Tahoma"/>
              </a:rPr>
              <a:t>CONTENIDO</a:t>
            </a:r>
            <a:r>
              <a:rPr lang="es-MX" sz="1000" b="1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35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lang="es-MX" sz="1000" b="1" spc="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30" dirty="0">
                <a:solidFill>
                  <a:srgbClr val="002060"/>
                </a:solidFill>
                <a:latin typeface="Tahoma"/>
                <a:cs typeface="Tahoma"/>
              </a:rPr>
              <a:t>ÓRDENES</a:t>
            </a:r>
            <a:r>
              <a:rPr lang="es-MX" sz="1000" b="1" spc="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35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lang="es-MX" sz="1000" b="1" spc="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-10" dirty="0">
                <a:solidFill>
                  <a:srgbClr val="002060"/>
                </a:solidFill>
                <a:latin typeface="Tahoma"/>
                <a:cs typeface="Tahoma"/>
              </a:rPr>
              <a:t>TRANSMISIÓN:</a:t>
            </a:r>
            <a:r>
              <a:rPr lang="es-MX" sz="1000" b="1" spc="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deben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contener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todos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los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campos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enunciados:</a:t>
            </a: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9465B3-5196-4CDB-056C-7A27C09BF259}"/>
              </a:ext>
            </a:extLst>
          </p:cNvPr>
          <p:cNvSpPr txBox="1"/>
          <p:nvPr/>
        </p:nvSpPr>
        <p:spPr>
          <a:xfrm>
            <a:off x="3560376" y="1307034"/>
            <a:ext cx="2403102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indent="-89535">
              <a:lnSpc>
                <a:spcPct val="100000"/>
              </a:lnSpc>
              <a:spcBef>
                <a:spcPts val="100"/>
              </a:spcBef>
              <a:buChar char="•"/>
              <a:tabLst>
                <a:tab pos="102235" algn="l"/>
              </a:tabLst>
            </a:pP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Días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Verdana"/>
                <a:cs typeface="Verdana"/>
              </a:rPr>
              <a:t>Pautas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Programa/Bloque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Número</a:t>
            </a:r>
            <a:r>
              <a:rPr sz="1000" spc="-8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8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cuñas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-5" dirty="0">
                <a:solidFill>
                  <a:srgbClr val="002060"/>
                </a:solidFill>
                <a:latin typeface="Verdana"/>
                <a:cs typeface="Verdana"/>
              </a:rPr>
              <a:t>Tarifa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Verdana"/>
                <a:cs typeface="Verdana"/>
              </a:rPr>
              <a:t>Bruta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Descuento</a:t>
            </a:r>
            <a:r>
              <a:rPr sz="1000" spc="-6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 err="1">
                <a:solidFill>
                  <a:srgbClr val="002060"/>
                </a:solidFill>
                <a:latin typeface="Verdana"/>
                <a:cs typeface="Verdana"/>
              </a:rPr>
              <a:t>por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dirty="0" err="1">
                <a:solidFill>
                  <a:srgbClr val="002060"/>
                </a:solidFill>
                <a:latin typeface="Verdana"/>
                <a:cs typeface="Verdana"/>
              </a:rPr>
              <a:t>Volumen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Bruto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Neto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Total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Orden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ITBMS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Comisión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Agencia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Verdana"/>
                <a:cs typeface="Verdana"/>
              </a:rPr>
              <a:t>(si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tiene)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CEF90D0-ED45-55BD-E388-69DB1F46B3D3}"/>
              </a:ext>
            </a:extLst>
          </p:cNvPr>
          <p:cNvSpPr txBox="1"/>
          <p:nvPr/>
        </p:nvSpPr>
        <p:spPr>
          <a:xfrm>
            <a:off x="1139628" y="1307034"/>
            <a:ext cx="2169795" cy="260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indent="-89535">
              <a:lnSpc>
                <a:spcPct val="100000"/>
              </a:lnSpc>
              <a:spcBef>
                <a:spcPts val="100"/>
              </a:spcBef>
              <a:buChar char="•"/>
              <a:tabLst>
                <a:tab pos="102235" algn="l"/>
              </a:tabLst>
            </a:pP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Nombre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Agencia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Nombre</a:t>
            </a:r>
            <a:r>
              <a:rPr sz="1000" spc="-8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del</a:t>
            </a:r>
            <a:r>
              <a:rPr sz="1000" spc="-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Cliente</a:t>
            </a: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Medio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Nombre</a:t>
            </a:r>
            <a:r>
              <a:rPr sz="1000" spc="-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7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002060"/>
                </a:solidFill>
                <a:latin typeface="Verdana"/>
                <a:cs typeface="Verdana"/>
              </a:rPr>
              <a:t>Producto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35" dirty="0">
                <a:solidFill>
                  <a:srgbClr val="002060"/>
                </a:solidFill>
                <a:latin typeface="Verdana"/>
                <a:cs typeface="Verdana"/>
              </a:rPr>
              <a:t>Año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transmisión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mes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transmisión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Numero</a:t>
            </a:r>
            <a:r>
              <a:rPr sz="1000" spc="-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Orden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Condiciones</a:t>
            </a:r>
            <a:r>
              <a:rPr sz="1000" spc="-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Compra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Numero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contrato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Verdana"/>
                <a:cs typeface="Verdana"/>
              </a:rPr>
              <a:t>(si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lo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tiene)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Versión</a:t>
            </a:r>
            <a:r>
              <a:rPr sz="1000" spc="-6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Verdana"/>
                <a:cs typeface="Verdana"/>
              </a:rPr>
              <a:t>cuñas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Verdana"/>
                <a:cs typeface="Verdana"/>
              </a:rPr>
              <a:t>y</a:t>
            </a:r>
            <a:r>
              <a:rPr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Duración</a:t>
            </a: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Total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pagar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B711F5B-0B5D-2F04-42AD-E87546254A23}"/>
              </a:ext>
            </a:extLst>
          </p:cNvPr>
          <p:cNvSpPr txBox="1"/>
          <p:nvPr/>
        </p:nvSpPr>
        <p:spPr>
          <a:xfrm>
            <a:off x="5963477" y="1333246"/>
            <a:ext cx="5429627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indent="-89535">
              <a:lnSpc>
                <a:spcPct val="100000"/>
              </a:lnSpc>
              <a:spcBef>
                <a:spcPts val="100"/>
              </a:spcBef>
              <a:buChar char="•"/>
              <a:tabLst>
                <a:tab pos="102235" algn="l"/>
              </a:tabLst>
            </a:pP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Nombre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contacto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Ejecutivo</a:t>
            </a:r>
            <a:r>
              <a:rPr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agencia/Medio</a:t>
            </a:r>
            <a:r>
              <a:rPr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que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confeccionó</a:t>
            </a:r>
            <a:r>
              <a:rPr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orden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Firma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002060"/>
                </a:solidFill>
                <a:latin typeface="Verdana"/>
                <a:cs typeface="Verdana"/>
              </a:rPr>
              <a:t>Ejecutivo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002060"/>
                </a:solidFill>
                <a:latin typeface="Verdana"/>
                <a:cs typeface="Verdana"/>
              </a:rPr>
              <a:t>agencia/Medio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002060"/>
                </a:solidFill>
                <a:latin typeface="Verdana"/>
                <a:cs typeface="Verdana"/>
              </a:rPr>
              <a:t>que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002060"/>
                </a:solidFill>
                <a:latin typeface="Verdana"/>
                <a:cs typeface="Verdana"/>
              </a:rPr>
              <a:t>confeccionó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000" spc="5" dirty="0" err="1">
                <a:solidFill>
                  <a:srgbClr val="002060"/>
                </a:solidFill>
                <a:latin typeface="Verdana"/>
                <a:cs typeface="Verdana"/>
              </a:rPr>
              <a:t>orden</a:t>
            </a:r>
            <a:endParaRPr lang="es-ES" sz="1000" spc="5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lang="es-PA" sz="1000" spc="5" dirty="0">
                <a:solidFill>
                  <a:srgbClr val="002060"/>
                </a:solidFill>
                <a:latin typeface="Verdana"/>
                <a:cs typeface="Verdana"/>
              </a:rPr>
              <a:t>Emitir factura a:______________________________</a:t>
            </a:r>
          </a:p>
          <a:p>
            <a:pPr marL="101600" indent="-89535">
              <a:lnSpc>
                <a:spcPct val="100000"/>
              </a:lnSpc>
              <a:spcBef>
                <a:spcPts val="720"/>
              </a:spcBef>
              <a:buChar char="•"/>
              <a:tabLst>
                <a:tab pos="102235" algn="l"/>
              </a:tabLst>
            </a:pPr>
            <a:r>
              <a:rPr lang="es-PA" sz="1000" spc="5" dirty="0">
                <a:solidFill>
                  <a:srgbClr val="002060"/>
                </a:solidFill>
                <a:latin typeface="Verdana"/>
                <a:cs typeface="Verdana"/>
              </a:rPr>
              <a:t>Correo a enviar la factura: ___________________________________</a:t>
            </a:r>
            <a:endParaRPr sz="10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EE21CE-E7B3-42FF-775F-B30FA8CFDF58}"/>
              </a:ext>
            </a:extLst>
          </p:cNvPr>
          <p:cNvSpPr txBox="1"/>
          <p:nvPr/>
        </p:nvSpPr>
        <p:spPr>
          <a:xfrm>
            <a:off x="1033669" y="3989622"/>
            <a:ext cx="10359435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00" b="1" spc="35" dirty="0">
                <a:solidFill>
                  <a:srgbClr val="002060"/>
                </a:solidFill>
                <a:latin typeface="Tahoma"/>
                <a:cs typeface="Tahoma"/>
              </a:rPr>
              <a:t>CANCELACIONES</a:t>
            </a:r>
            <a:r>
              <a:rPr lang="es-MX" sz="1000" b="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70" dirty="0">
                <a:solidFill>
                  <a:srgbClr val="002060"/>
                </a:solidFill>
                <a:latin typeface="Tahoma"/>
                <a:cs typeface="Tahoma"/>
              </a:rPr>
              <a:t>O</a:t>
            </a:r>
            <a:r>
              <a:rPr lang="es-MX" sz="1000" b="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15" dirty="0">
                <a:solidFill>
                  <a:srgbClr val="002060"/>
                </a:solidFill>
                <a:latin typeface="Tahoma"/>
                <a:cs typeface="Tahoma"/>
              </a:rPr>
              <a:t>CAMBIOS</a:t>
            </a:r>
            <a:r>
              <a:rPr lang="es-MX" sz="1000" b="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30" dirty="0">
                <a:solidFill>
                  <a:srgbClr val="002060"/>
                </a:solidFill>
                <a:latin typeface="Tahoma"/>
                <a:cs typeface="Tahoma"/>
              </a:rPr>
              <a:t>EN</a:t>
            </a:r>
            <a:r>
              <a:rPr lang="es-MX" sz="1000" b="1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25" dirty="0">
                <a:solidFill>
                  <a:srgbClr val="002060"/>
                </a:solidFill>
                <a:latin typeface="Tahoma"/>
                <a:cs typeface="Tahoma"/>
              </a:rPr>
              <a:t>PAUTAS:</a:t>
            </a:r>
            <a:endParaRPr lang="es-MX" sz="100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Proyectos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Especiales: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se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rigen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bajo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las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condiciones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establecidas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para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cada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proyecto.</a:t>
            </a: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Pauta Regular: no se aceptan cancelaciones a partir del 25 de cada mes.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lang="es-MX" sz="1000" b="1" spc="5" dirty="0">
                <a:solidFill>
                  <a:srgbClr val="002060"/>
                </a:solidFill>
                <a:latin typeface="Tahoma"/>
                <a:cs typeface="Tahoma"/>
              </a:rPr>
              <a:t>Programación</a:t>
            </a:r>
            <a:r>
              <a:rPr lang="es-MX" sz="1000" b="1" spc="-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-5" dirty="0">
                <a:solidFill>
                  <a:srgbClr val="002060"/>
                </a:solidFill>
                <a:latin typeface="Tahoma"/>
                <a:cs typeface="Tahoma"/>
              </a:rPr>
              <a:t>Regular:</a:t>
            </a:r>
            <a:endParaRPr lang="es-MX" sz="100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01600" indent="-89535" algn="just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Debe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realizarse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con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(24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horas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hábiles)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antes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del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día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transmisión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pauta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cancelar.</a:t>
            </a: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01600" indent="-89535" algn="just">
              <a:lnSpc>
                <a:spcPct val="100000"/>
              </a:lnSpc>
              <a:spcBef>
                <a:spcPts val="20"/>
              </a:spcBef>
              <a:buChar char="•"/>
              <a:tabLst>
                <a:tab pos="102235" algn="l"/>
              </a:tabLst>
            </a:pPr>
            <a:r>
              <a:rPr lang="es-MX" sz="1000" spc="30" dirty="0">
                <a:solidFill>
                  <a:srgbClr val="002060"/>
                </a:solidFill>
                <a:latin typeface="Verdana"/>
                <a:cs typeface="Verdana"/>
              </a:rPr>
              <a:t>MEDCOM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RADIO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se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reserva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derecho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facturar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día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pauta,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que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no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cumpla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20" dirty="0">
                <a:solidFill>
                  <a:srgbClr val="002060"/>
                </a:solidFill>
                <a:latin typeface="Verdana"/>
                <a:cs typeface="Verdana"/>
              </a:rPr>
              <a:t>con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horario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establecido.</a:t>
            </a: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Verdana"/>
              <a:buChar char="•"/>
            </a:pP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s-MX" sz="1000" b="1" dirty="0">
                <a:solidFill>
                  <a:srgbClr val="002060"/>
                </a:solidFill>
                <a:latin typeface="Tahoma"/>
                <a:cs typeface="Tahoma"/>
              </a:rPr>
              <a:t>Patrocinios:</a:t>
            </a:r>
            <a:endParaRPr lang="es-MX" sz="100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715" algn="just">
              <a:lnSpc>
                <a:spcPct val="101800"/>
              </a:lnSpc>
              <a:buChar char="•"/>
              <a:tabLst>
                <a:tab pos="105410" algn="l"/>
              </a:tabLst>
            </a:pP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En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Programación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Regular,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Noticias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y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Deportes: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quince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80" dirty="0">
                <a:solidFill>
                  <a:srgbClr val="002060"/>
                </a:solidFill>
                <a:latin typeface="Verdana"/>
                <a:cs typeface="Verdana"/>
              </a:rPr>
              <a:t>(15)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días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antes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su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transmisión.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30" dirty="0">
                <a:solidFill>
                  <a:srgbClr val="002060"/>
                </a:solidFill>
                <a:latin typeface="Verdana"/>
                <a:cs typeface="Verdana"/>
              </a:rPr>
              <a:t>MEDCOM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RADIO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 se </a:t>
            </a:r>
            <a:r>
              <a:rPr lang="es-MX" sz="1000" spc="-30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reserva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derecho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facturar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monto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comprometido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inicialmente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no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cumplirse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20" dirty="0">
                <a:solidFill>
                  <a:srgbClr val="002060"/>
                </a:solidFill>
                <a:latin typeface="Verdana"/>
                <a:cs typeface="Verdana"/>
              </a:rPr>
              <a:t>con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periodo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indicado.</a:t>
            </a: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1800"/>
              </a:lnSpc>
              <a:buChar char="•"/>
              <a:tabLst>
                <a:tab pos="100965" algn="l"/>
              </a:tabLst>
            </a:pP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Proyectos</a:t>
            </a:r>
            <a:r>
              <a:rPr lang="es-MX" sz="1000" spc="-5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Especiales: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una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vez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recibida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orden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del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proyecto,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mismo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no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002060"/>
                </a:solidFill>
                <a:latin typeface="Verdana"/>
                <a:cs typeface="Verdana"/>
              </a:rPr>
              <a:t>puede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ser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cancelado.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5" dirty="0">
                <a:solidFill>
                  <a:srgbClr val="002060"/>
                </a:solidFill>
                <a:latin typeface="Verdana"/>
                <a:cs typeface="Verdana"/>
              </a:rPr>
              <a:t>Si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por</a:t>
            </a:r>
            <a:r>
              <a:rPr lang="es-MX" sz="1000" spc="-5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alguna </a:t>
            </a:r>
            <a:r>
              <a:rPr lang="es-MX" sz="1000" spc="-30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razón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se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insiste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en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cancelación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45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30" dirty="0">
                <a:solidFill>
                  <a:srgbClr val="002060"/>
                </a:solidFill>
                <a:latin typeface="Verdana"/>
                <a:cs typeface="Verdana"/>
              </a:rPr>
              <a:t>ANUNCIANTE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002060"/>
                </a:solidFill>
                <a:latin typeface="Verdana"/>
                <a:cs typeface="Verdana"/>
              </a:rPr>
              <a:t>y/o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7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002060"/>
                </a:solidFill>
                <a:latin typeface="Verdana"/>
                <a:cs typeface="Verdana"/>
              </a:rPr>
              <a:t>AGENCIA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deberá pagar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60" dirty="0">
                <a:solidFill>
                  <a:srgbClr val="002060"/>
                </a:solidFill>
                <a:latin typeface="Verdana"/>
                <a:cs typeface="Verdana"/>
              </a:rPr>
              <a:t>50%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del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paquete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y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si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la </a:t>
            </a:r>
            <a:r>
              <a:rPr lang="es-MX" sz="1000" spc="-30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cancelación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se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hace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un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mes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antes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las</a:t>
            </a:r>
            <a:r>
              <a:rPr lang="es-MX" sz="1000" spc="-3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grabaciones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35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inicio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del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proyecto,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le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corresponderá</a:t>
            </a:r>
            <a:r>
              <a:rPr lang="es-MX" sz="1000" spc="-3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pagar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100%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del </a:t>
            </a:r>
            <a:r>
              <a:rPr lang="es-MX" sz="1000" spc="-30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paquete.</a:t>
            </a: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064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3EE21CE-E7B3-42FF-775F-B30FA8CFDF58}"/>
              </a:ext>
            </a:extLst>
          </p:cNvPr>
          <p:cNvSpPr txBox="1"/>
          <p:nvPr/>
        </p:nvSpPr>
        <p:spPr>
          <a:xfrm>
            <a:off x="882800" y="1485896"/>
            <a:ext cx="10359631" cy="426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RECEPCIÓN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MATERIAL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–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PIEZAS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ESPECIALES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71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0489" algn="l"/>
              </a:tabLst>
              <a:defRPr/>
            </a:pP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AGENCIA,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suministrar 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información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necesaria para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confección de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piezas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especiales: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texto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mención,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instrucciones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audios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confeccionar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cuñas,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bumpers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otros.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confección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piezas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textos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recibidos: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60070" marR="0" lvl="1" indent="-108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o"/>
              <a:tabLst>
                <a:tab pos="560705" algn="l"/>
              </a:tabLst>
              <a:defRPr/>
            </a:pPr>
            <a:r>
              <a:rPr kumimoji="0" lang="es-MX" sz="1000" b="0" i="0" u="none" strike="noStrike" kern="1200" cap="none" spc="-2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básica</a:t>
            </a:r>
          </a:p>
          <a:p>
            <a:pPr marL="560070" marR="0" lvl="1" indent="-10858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o"/>
              <a:tabLst>
                <a:tab pos="560705" algn="l"/>
              </a:tabLst>
              <a:defRPr/>
            </a:pPr>
            <a:r>
              <a:rPr kumimoji="0" lang="es-MX" sz="1000" b="0" i="0" u="none" strike="noStrike" kern="1200" cap="none" spc="-2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Bumper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Marquesinas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Ponches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60070" marR="0" lvl="1" indent="-10858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o"/>
              <a:tabLst>
                <a:tab pos="560705" algn="l"/>
              </a:tabLst>
              <a:defRPr/>
            </a:pPr>
            <a:r>
              <a:rPr kumimoji="0" lang="es-MX" sz="1000" b="0" i="0" u="none" strike="noStrike" kern="1200" cap="none" spc="-2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Perifoneo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Unidad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Móvil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Tx/>
              <a:buFont typeface="Verdana"/>
              <a:buChar char="o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PRODUCCION</a:t>
            </a:r>
            <a:r>
              <a:rPr kumimoji="0" lang="es-MX" sz="1000" b="1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COMERCIAL: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8425" algn="l"/>
              </a:tabLst>
              <a:defRPr/>
            </a:pP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MEDCOM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RADIO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otorga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confección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piezas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especiales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bonificación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compra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paquetes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especiales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</a:p>
          <a:p>
            <a:pPr marL="12700" marR="508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9060" algn="l"/>
              </a:tabLst>
              <a:defRPr/>
            </a:pP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confección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estas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piezas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incluye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producción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voz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locutor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(si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cliente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desea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otra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voz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coordinar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Ejecutivo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proporcione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listado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locutores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pagados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cuenta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emisora).</a:t>
            </a:r>
          </a:p>
          <a:p>
            <a:pPr marL="12700" marR="508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9060" algn="l"/>
              </a:tabLst>
              <a:defRPr/>
            </a:pP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Las piezas especiales o cuñas que sean confeccionadas como bonificación son para uso exclusivo de las emisoras MEDCOM, si el cliente desea utilizar la misma en otras emisoras deben pagar por la producción, edición y locución de la pieza (ver tabla de costos/servicios de producción)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1200" cap="none" spc="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Tx/>
              <a:buFont typeface="Verdana"/>
              <a:buChar char="o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POLITICA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PARA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BONIFICACIONES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PAUTA: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acuerdo 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disponibilidad.</a:t>
            </a: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Horario: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lunes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domingos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4:00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a.m.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12:00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m.n. en RPC Radio y Telemetro Radio, de lunes a sábado en Caliente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Tarifa: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regular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todos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recargos.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programación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aplica: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programación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rotativa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piezas: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 piezas que diga el paquete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Condición: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siempre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acompañadas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pagada.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permite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transferir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emisora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939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02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7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F398D2-383E-BD56-07EE-7C5B1E323EB6}"/>
              </a:ext>
            </a:extLst>
          </p:cNvPr>
          <p:cNvSpPr txBox="1"/>
          <p:nvPr/>
        </p:nvSpPr>
        <p:spPr>
          <a:xfrm>
            <a:off x="662609" y="1359309"/>
            <a:ext cx="10866782" cy="508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I.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MODALIDADES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NEGOCIACIÓN: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Agencia: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635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600" algn="l"/>
              </a:tabLst>
              <a:defRPr/>
            </a:pP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Directo: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mediación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Comisión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ningún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II.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CONDICIONES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NEGOCIADAS: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DESCUENTOS: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Tipos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698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6839" algn="l"/>
              </a:tabLst>
              <a:defRPr/>
            </a:pP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Descuento </a:t>
            </a: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por 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Volumen: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recibirá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atención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contratación,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establecido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Tabla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Volumen.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aplicable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cualquier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programación,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excepto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algunos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“Programas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Especiales”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anunciará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durante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proceso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venta.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presupuestos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asignados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“Programas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Especiales”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serán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sumados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aplique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correspondiente,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éste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aplicará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únicamente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cuya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transmisión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objeto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así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presupuesto asignado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“Programa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Especial”.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porcentaje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será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aplicable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partir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fecha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asigne el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presupuesto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beneficiará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 saldos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disponibles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hasta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momento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objeto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Acuerdo,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debiendo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estar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firmado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todas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pueda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aplicado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facturación.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otorgará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mes,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luego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recibida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confirmación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consecución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dichas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firmas.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Transcurrido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período,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 reserva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derecho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hasta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firmado.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698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6205" algn="l"/>
              </a:tabLst>
              <a:defRPr/>
            </a:pPr>
            <a:r>
              <a:rPr kumimoji="0" lang="es-MX" sz="1000" b="0" i="0" u="none" strike="noStrike" kern="1200" cap="none" spc="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Acuerdos de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Intercambio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 les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aplicarán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descuentos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volumen, siempre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cuando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negociación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 ambas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partes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(MEDCOM/cliente)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sea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igualitaria.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deberá recibir descuentos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también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objeto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intercambio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Cliente.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698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BENEFICIOS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ADICIONALES: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beneficios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adicionales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contratación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estarán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sujetos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firma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III.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CONDICIONES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PAGO: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2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4139" algn="l"/>
              </a:tabLst>
              <a:defRPr/>
            </a:pP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Pago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contra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factura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emitida: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realiza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facturación </a:t>
            </a:r>
            <a:r>
              <a:rPr kumimoji="0" lang="es-MX" sz="10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emitida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atención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términos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crédito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establecidos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635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4139" algn="l"/>
              </a:tabLst>
              <a:defRPr/>
            </a:pP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Pago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en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Letras: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pagarán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valor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neto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contratada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razón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 acuerdo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suscrito,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mediante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pagos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mensuales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consecutivos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cada 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mes</a:t>
            </a:r>
            <a:r>
              <a:rPr kumimoji="0" lang="es-MX" sz="1000" b="0" i="0" u="none" strike="sng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pagos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mensuales se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detallarán en el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Anexo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Condición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que,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propósito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antes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expuesto,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conviene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firmar,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así </a:t>
            </a:r>
            <a:r>
              <a:rPr kumimoji="0" lang="es-MX" sz="10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también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conviene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estos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pagos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 les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aplicará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ITBMS.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recibirá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facturación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mensual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realizados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durante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cada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vigencia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contractual,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podrá </a:t>
            </a:r>
            <a:r>
              <a:rPr kumimoji="0" lang="es-MX" sz="10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variable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letra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mensual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pagar.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darse alguna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modificación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el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porcentaje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ITBMS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aplicar, se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calculará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diferencia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ITBMS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sobre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 que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consumido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facturado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fecha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 en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vigencia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nuevo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porcentaje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ITBMS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prorrateará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cantidad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pagos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mensuales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partir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fecha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vigencia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nuevo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porcentaje.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76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F398D2-383E-BD56-07EE-7C5B1E323EB6}"/>
              </a:ext>
            </a:extLst>
          </p:cNvPr>
          <p:cNvSpPr txBox="1"/>
          <p:nvPr/>
        </p:nvSpPr>
        <p:spPr>
          <a:xfrm>
            <a:off x="755374" y="1822155"/>
            <a:ext cx="10681252" cy="4312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35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8110" algn="l"/>
              </a:tabLst>
              <a:defRPr/>
            </a:pP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Intercambio: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pagarán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publicitaria,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través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favor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evento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pueda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proveer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requerimiento,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como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publicitaria,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deberá cancelar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dicho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requerimiento,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 solicitado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efectivo.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acuerdan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totalidad.</a:t>
            </a:r>
          </a:p>
          <a:p>
            <a:pPr marL="12700" marR="33020" lvl="0" indent="0" algn="just" defTabSz="914400" rtl="0" eaLnBrk="1" fontAlgn="auto" latinLnBrk="0" hangingPunct="1">
              <a:lnSpc>
                <a:spcPct val="1018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 monto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pactado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el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Transmisión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Publicidad.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obliga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consumir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contratada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dentro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período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duración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mismo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cancelar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requerimiento,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totalidad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consumido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publicidad,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través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productos/servicios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efectivo,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después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vencido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periodo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duración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Acuerdo.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ofrecerá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productos/servicios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precios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mayores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ofertados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público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general.</a:t>
            </a:r>
            <a:endParaRPr kumimoji="0" lang="es-MX" sz="1000" b="0" i="0" u="none" strike="noStrike" kern="1200" cap="none" spc="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IV.</a:t>
            </a: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MODALIDADES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CRÉDITO: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336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Agencias</a:t>
            </a: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Publicidad: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crédito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aprobado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gozarán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perio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máximo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45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calendario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luego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emitida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cancelar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saldos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MEDCOM.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Transcurrido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período,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reserva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derecho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continuar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transmitiendo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Tx/>
              <a:buFont typeface="Tahoma"/>
              <a:buChar char="•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36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6680" algn="l"/>
              </a:tabLst>
              <a:defRPr/>
            </a:pP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Clientes</a:t>
            </a:r>
            <a:r>
              <a:rPr kumimoji="0" lang="es-MX" sz="1000" b="1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Directos:</a:t>
            </a:r>
            <a:r>
              <a:rPr kumimoji="0" lang="es-MX" sz="10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cuente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crédito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aprobado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deberá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prepagar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más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ITBMS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correspondiente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mismo,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antes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primer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transmisión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pauta.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crédito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previamente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autorizado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pagará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importe total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facturas,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dentro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término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crédito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establecido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V.CONDICIONES</a:t>
            </a:r>
            <a:r>
              <a:rPr kumimoji="0" lang="es-MX" sz="1000" b="1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FINANCIERAS: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336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4935" algn="l"/>
              </a:tabLst>
              <a:defRPr/>
            </a:pP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Recargos </a:t>
            </a:r>
            <a:r>
              <a:rPr kumimoji="0" lang="es-MX" sz="1000" b="1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por 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Morosidad: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distintas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modalidades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contratación,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después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transcurrido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plazo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fijado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haya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hecho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efectivo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alguno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AGENCIA,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éstos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deberán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pagar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misma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más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recargo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adicional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ciento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(2%)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sobre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factura,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persistir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mora,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recargo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adicional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ciento </a:t>
            </a:r>
            <a:r>
              <a:rPr kumimoji="0" lang="es-MX" sz="1000" b="0" i="0" u="none" strike="noStrike" kern="1200" cap="none" spc="-1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(1%)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cada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transcurra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hasta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tanto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cancele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totalidad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suma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adeudada,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incluyendo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recargos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morosidad,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perjuicio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derecho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suspender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transmisión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publicitarias.</a:t>
            </a:r>
          </a:p>
          <a:p>
            <a:pPr lvl="0">
              <a:spcBef>
                <a:spcPts val="25"/>
              </a:spcBef>
              <a:buClr>
                <a:srgbClr val="FFFFFF"/>
              </a:buClr>
              <a:buFont typeface="Tahoma"/>
              <a:buChar char="•"/>
              <a:defRPr/>
            </a:pPr>
            <a:endParaRPr lang="es-MX" sz="1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04139" lvl="0" indent="-91440">
              <a:buFontTx/>
              <a:buChar char="•"/>
              <a:tabLst>
                <a:tab pos="104139" algn="l"/>
              </a:tabLst>
              <a:defRPr/>
            </a:pPr>
            <a:r>
              <a:rPr lang="es-MX" sz="1000" b="1" spc="10" dirty="0">
                <a:solidFill>
                  <a:srgbClr val="002060"/>
                </a:solidFill>
                <a:latin typeface="Tahoma"/>
                <a:cs typeface="Tahoma"/>
              </a:rPr>
              <a:t>Comisiones</a:t>
            </a:r>
            <a:r>
              <a:rPr lang="es-MX" sz="1000" b="1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25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lang="es-MX" sz="1000" b="1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s-MX" sz="1000" b="1" spc="10" dirty="0">
                <a:solidFill>
                  <a:srgbClr val="002060"/>
                </a:solidFill>
                <a:latin typeface="Tahoma"/>
                <a:cs typeface="Tahoma"/>
              </a:rPr>
              <a:t>Agencia:</a:t>
            </a:r>
            <a:endParaRPr lang="es-MX" sz="100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lvl="0" algn="just">
              <a:spcBef>
                <a:spcPts val="20"/>
              </a:spcBef>
              <a:defRPr/>
            </a:pP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Comisión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Agencia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será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calculada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sobre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total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facturación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antes</a:t>
            </a:r>
            <a:r>
              <a:rPr lang="es-MX" sz="1000" spc="-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30" dirty="0">
                <a:solidFill>
                  <a:srgbClr val="002060"/>
                </a:solidFill>
                <a:latin typeface="Verdana"/>
                <a:cs typeface="Verdana"/>
              </a:rPr>
              <a:t>ITBMS.</a:t>
            </a:r>
            <a:endParaRPr lang="es-MX" sz="1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 lvl="0" algn="just">
              <a:spcBef>
                <a:spcPts val="20"/>
              </a:spcBef>
              <a:defRPr/>
            </a:pP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Comisión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Agencia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5" dirty="0">
                <a:solidFill>
                  <a:srgbClr val="002060"/>
                </a:solidFill>
                <a:latin typeface="Verdana"/>
                <a:cs typeface="Verdana"/>
              </a:rPr>
              <a:t>se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45" dirty="0">
                <a:solidFill>
                  <a:srgbClr val="002060"/>
                </a:solidFill>
                <a:latin typeface="Verdana"/>
                <a:cs typeface="Verdana"/>
              </a:rPr>
              <a:t>ajustará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35" dirty="0">
                <a:solidFill>
                  <a:srgbClr val="002060"/>
                </a:solidFill>
                <a:latin typeface="Verdana"/>
                <a:cs typeface="Verdana"/>
              </a:rPr>
              <a:t>las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políticas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002060"/>
                </a:solidFill>
                <a:latin typeface="Verdana"/>
                <a:cs typeface="Verdana"/>
              </a:rPr>
              <a:t>y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30" dirty="0">
                <a:solidFill>
                  <a:srgbClr val="002060"/>
                </a:solidFill>
                <a:latin typeface="Verdana"/>
                <a:cs typeface="Verdana"/>
              </a:rPr>
              <a:t>parámetros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establecidos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por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002060"/>
                </a:solidFill>
                <a:latin typeface="Verdana"/>
                <a:cs typeface="Verdana"/>
              </a:rPr>
              <a:t>MEDCOM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5" dirty="0">
                <a:solidFill>
                  <a:srgbClr val="002060"/>
                </a:solidFill>
                <a:latin typeface="Verdana"/>
                <a:cs typeface="Verdana"/>
              </a:rPr>
              <a:t>para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20" dirty="0">
                <a:solidFill>
                  <a:srgbClr val="002060"/>
                </a:solidFill>
                <a:latin typeface="Verdana"/>
                <a:cs typeface="Verdana"/>
              </a:rPr>
              <a:t>el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pago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002060"/>
                </a:solidFill>
                <a:latin typeface="Verdana"/>
                <a:cs typeface="Verdana"/>
              </a:rPr>
              <a:t>de</a:t>
            </a:r>
            <a:r>
              <a:rPr lang="es-MX" sz="1000" spc="-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30" dirty="0">
                <a:solidFill>
                  <a:srgbClr val="002060"/>
                </a:solidFill>
                <a:latin typeface="Verdana"/>
                <a:cs typeface="Verdana"/>
              </a:rPr>
              <a:t>la</a:t>
            </a:r>
            <a:r>
              <a:rPr lang="es-MX" sz="1000" spc="-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s-MX" sz="1000" spc="-60" dirty="0">
                <a:solidFill>
                  <a:srgbClr val="002060"/>
                </a:solidFill>
                <a:latin typeface="Verdana"/>
                <a:cs typeface="Verdana"/>
              </a:rPr>
              <a:t>misma.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757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F398D2-383E-BD56-07EE-7C5B1E323EB6}"/>
              </a:ext>
            </a:extLst>
          </p:cNvPr>
          <p:cNvSpPr txBox="1"/>
          <p:nvPr/>
        </p:nvSpPr>
        <p:spPr>
          <a:xfrm>
            <a:off x="914400" y="1244774"/>
            <a:ext cx="10416210" cy="415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VI.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DISPOSICIONES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COMUNES: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3302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3505" algn="l"/>
              </a:tabLst>
              <a:defRPr/>
            </a:pP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MEDCOM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reserva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derecho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modificar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contenido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alcance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presentes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términos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condiciones,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cualquier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momento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según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considere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necesario y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responsabilidad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ningún tipo.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estarán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obligadas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sujetarse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dichas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modificaciones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vez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éstas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vigor.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Tx/>
              <a:buFont typeface="Verdana"/>
              <a:buChar char="•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302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4775" algn="l"/>
              </a:tabLst>
              <a:defRPr/>
            </a:pP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MEDCOM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garantizará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disponibilidad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espacio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transmitir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contratada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razón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dos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Publicidad,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siempre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envíen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correspondientes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tarias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treinta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(30)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anticipación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fecha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transmisión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Tx/>
              <a:buFont typeface="Verdana"/>
              <a:buChar char="•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36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9060" algn="l"/>
              </a:tabLst>
              <a:defRPr/>
            </a:pP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obligan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consumir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sesenta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ciento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(60%)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tada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período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dentro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primeros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nueve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(9)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meses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vigencia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Tx/>
              <a:buFont typeface="Verdana"/>
              <a:buChar char="•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36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0330" algn="l"/>
              </a:tabLst>
              <a:defRPr/>
            </a:pP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caso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llegar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fecha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terminación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vencimiento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Acuerdo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haya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consumido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contratación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preestablecido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pagado,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determinará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unilateralmente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si: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a)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otorga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una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prórroga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tiempo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específica,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consumir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volumen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contratación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faltante, 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o;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b)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cobra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 </a:t>
            </a:r>
            <a:r>
              <a:rPr kumimoji="0" lang="es-MX" sz="10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AGENCIA,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alcance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retroactivo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diferencia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 el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recibido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el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contrato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vs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 correspondiente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pautado;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también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porcentaje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bonificación recibido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será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ajustado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 </a:t>
            </a:r>
            <a:r>
              <a:rPr kumimoji="0" lang="es-MX" sz="1000" b="0" i="0" u="none" strike="noStrike" kern="1200" cap="none" spc="-3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correspondiente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pautado.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1200" cap="none" spc="-6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VII.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CONDICIONES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OPERATIVAS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GENERALES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lang="es-MX" sz="10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PAUTA: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RECLAMOS</a:t>
            </a:r>
            <a:r>
              <a:rPr kumimoji="0" lang="es-MX" sz="10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</a:t>
            </a:r>
            <a:r>
              <a:rPr kumimoji="0" lang="es-MX" sz="10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FACTURACIÓN: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“back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back”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comercial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causal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reposición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reclamos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facturación.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5250" algn="l"/>
              </a:tabLst>
              <a:defRPr/>
            </a:pP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Los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reclamos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facturados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transmitidos,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tarifas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descuentos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mal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aplicados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rán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presentados,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escrito,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dentro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veinte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(20)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días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hábiles siguientes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fecha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factura.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Transcurrido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término,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AGENCIA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ANUNCIANTE,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han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presentado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reclamo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alguno,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conside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rará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aceptada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01600" marR="0" lvl="0" indent="-8953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temas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fiscales,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aceptarán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reclamos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después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período.</a:t>
            </a:r>
          </a:p>
          <a:p>
            <a:pPr marL="12700" marR="3365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0330" algn="l"/>
              </a:tabLst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041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9EB51D-9BF9-212D-28EC-B7F2054EE5BF}"/>
              </a:ext>
            </a:extLst>
          </p:cNvPr>
          <p:cNvSpPr txBox="1"/>
          <p:nvPr/>
        </p:nvSpPr>
        <p:spPr>
          <a:xfrm>
            <a:off x="715618" y="1280879"/>
            <a:ext cx="10614992" cy="429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VIII.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REQUISITOS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PARA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CUÑAS</a:t>
            </a:r>
            <a:r>
              <a:rPr kumimoji="0" lang="es-MX" sz="10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MX" sz="1000" b="1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COMERCIALES: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3111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0965" algn="l"/>
              </a:tabLst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1750" lvl="0" indent="0" algn="just" defTabSz="914400" rtl="0" eaLnBrk="1" fontAlgn="auto" latinLnBrk="0" hangingPunct="1">
              <a:lnSpc>
                <a:spcPct val="101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6839" algn="l"/>
              </a:tabLst>
              <a:defRPr/>
            </a:pP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El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medio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transmitirá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facturará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duración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real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cuñas comerciales.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aceptar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cargo por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segundos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adicionales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orden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medios,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enviar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corregida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duración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correcta.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111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2395" algn="l"/>
              </a:tabLst>
              <a:defRPr/>
            </a:pP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Toda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comercial,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cumplir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Reglamentación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Comisión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Propaganda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Ministerio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Salud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Autoridad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Públicos: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52120" marR="88900" lvl="1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o"/>
              <a:tabLst>
                <a:tab pos="554990" algn="l"/>
              </a:tabLst>
              <a:defRPr/>
            </a:pP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Cualquier</a:t>
            </a:r>
            <a:r>
              <a:rPr kumimoji="0" lang="es-MX" sz="1000" b="0" i="0" u="none" strike="noStrike" kern="1200" cap="none" spc="-9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forma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propaganda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referente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higiene,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medicina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preventiva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curativa,</a:t>
            </a:r>
            <a:r>
              <a:rPr kumimoji="0" lang="es-MX" sz="1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sustancias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procedimientos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otras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formas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métodos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atribuyen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propiedades</a:t>
            </a:r>
            <a:r>
              <a:rPr kumimoji="0" lang="es-MX" sz="1000" b="0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preventivas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y/o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curativas,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drogas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lícitas,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uso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higiénico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medicinal,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bebidas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alcohólicas,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alimentos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suplementos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alimenticios,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cosméticos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 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belleza,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requerirán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aprobación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previa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Comisión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Publicidad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Propaganda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Ministerio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Salud.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52120" marR="5080" lvl="1" indent="-635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o"/>
              <a:tabLst>
                <a:tab pos="560705" algn="l"/>
              </a:tabLst>
              <a:defRPr/>
            </a:pP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Cuñas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producidas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el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extranjero,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deben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adjuntar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orden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medios,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copia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recibo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pago </a:t>
            </a:r>
            <a:r>
              <a:rPr kumimoji="0" lang="es-MX" sz="10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efectuado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Autoridad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Nacional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Públicos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copia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licencia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locución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 </a:t>
            </a:r>
            <a:r>
              <a:rPr kumimoji="0" lang="es-MX" sz="10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interviene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comercial.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Tx/>
              <a:buFont typeface="Verdana"/>
              <a:buChar char="o"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111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3505" algn="l"/>
              </a:tabLst>
              <a:defRPr/>
            </a:pP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Caras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personajes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otros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medios: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reserva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derecho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aceptar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transmisión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comerciales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cualquier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modalidad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publicitaria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cual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intervengan caras/personajes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otros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medios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comunicación.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1115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" algn="l"/>
              </a:tabLst>
              <a:defRPr/>
            </a:pP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Co-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Branding: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Co-Branding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estrategia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marketing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consiste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fusión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dos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marcas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ofrecen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único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servicio.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mismo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cuenta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recargo</a:t>
            </a:r>
            <a:r>
              <a:rPr kumimoji="0" lang="es-MX" sz="1000" b="0" i="0" u="none" strike="noStrike" kern="1200" cap="none" spc="-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20%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sobre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pauta.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Existe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Co-Branding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cuando: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58800" lvl="1" indent="-89535" algn="just">
              <a:spcBef>
                <a:spcPts val="20"/>
              </a:spcBef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cliente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pauta,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bajo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contrato,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misma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empresa.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69900" marR="34290" lvl="1" algn="just">
              <a:lnSpc>
                <a:spcPct val="101800"/>
              </a:lnSpc>
              <a:buFontTx/>
              <a:buChar char="•"/>
              <a:tabLst>
                <a:tab pos="106045" algn="l"/>
              </a:tabLst>
              <a:defRPr/>
            </a:pP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tiendas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comercio,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cuando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hace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mención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exposición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marcas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específicas,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dentro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cuña,</a:t>
            </a:r>
            <a:r>
              <a:rPr kumimoji="0" lang="es-MX" sz="1000" b="0" i="0" u="none" strike="noStrike" kern="120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resaltando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una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marca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58800" lvl="1" indent="-89535" algn="just">
              <a:spcBef>
                <a:spcPts val="20"/>
              </a:spcBef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centros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comerciales,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cuando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hacen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mención</a:t>
            </a:r>
            <a:r>
              <a:rPr kumimoji="0" lang="es-MX" sz="1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exposición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tiendas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específicas.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58800" lvl="1" indent="-89535" algn="just">
              <a:spcBef>
                <a:spcPts val="20"/>
              </a:spcBef>
              <a:buFontTx/>
              <a:buChar char="•"/>
              <a:tabLst>
                <a:tab pos="102235" algn="l"/>
              </a:tabLst>
              <a:defRPr/>
            </a:pP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Cuando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muestran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logos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empresas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marcas</a:t>
            </a:r>
            <a:r>
              <a:rPr kumimoji="0" lang="es-MX" sz="10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productos.</a:t>
            </a:r>
          </a:p>
          <a:p>
            <a:pPr marL="469900" marR="31115" lvl="1" algn="just">
              <a:lnSpc>
                <a:spcPct val="101800"/>
              </a:lnSpc>
              <a:buFontTx/>
              <a:buChar char="•"/>
              <a:tabLst>
                <a:tab pos="98425" algn="l"/>
              </a:tabLst>
              <a:defRPr/>
            </a:pP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Cuando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exista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algún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tipo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promoción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(tómbola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entre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otros)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mencione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otras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marcas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r>
              <a:rPr kumimoji="0" lang="es-MX" sz="1000" b="0" i="0" u="none" strike="noStrike" kern="1200" cap="none" spc="-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sean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están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facturándose.</a:t>
            </a:r>
          </a:p>
          <a:p>
            <a:pPr marL="469900" marR="31115" lvl="1" algn="just">
              <a:lnSpc>
                <a:spcPct val="101800"/>
              </a:lnSpc>
              <a:buFontTx/>
              <a:buChar char="•"/>
              <a:tabLst>
                <a:tab pos="98425" algn="l"/>
              </a:tabLst>
              <a:defRPr/>
            </a:pPr>
            <a:r>
              <a:rPr lang="es-MX" sz="1000" spc="-10" dirty="0">
                <a:solidFill>
                  <a:srgbClr val="002060"/>
                </a:solidFill>
                <a:latin typeface="Verdana"/>
                <a:cs typeface="Verdana"/>
              </a:rPr>
              <a:t> Se excluye de CO-BRANDING; las siguientes industrias o categorías: supermercados que promocionen los productos que venden, tiendas electrónicas que promuevan los equipos electrónicos que vendan.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31750" lvl="0" indent="0" algn="just" defTabSz="914400" rtl="0" eaLnBrk="1" fontAlgn="auto" latinLnBrk="0" hangingPunct="1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MEDCOM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RADIO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reserva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derecho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modificar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estipulado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este</a:t>
            </a:r>
            <a:r>
              <a:rPr kumimoji="0" lang="es-MX" sz="1000" b="0" i="0" u="none" strike="noStrike" kern="1200" cap="none" spc="-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documento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acuerdo con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MX" sz="10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demandas </a:t>
            </a:r>
            <a:r>
              <a:rPr kumimoji="0" lang="es-MX" sz="1000" b="0" i="0" u="none" strike="noStrike" kern="1200" cap="none" spc="-3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0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</a:t>
            </a:r>
            <a:r>
              <a:rPr kumimoji="0" lang="es-MX" sz="1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000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industria.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845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2440063-280E-76FA-0790-E89F49C9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57860"/>
              </p:ext>
            </p:extLst>
          </p:nvPr>
        </p:nvGraphicFramePr>
        <p:xfrm>
          <a:off x="881950" y="1410353"/>
          <a:ext cx="6038853" cy="4203839"/>
        </p:xfrm>
        <a:graphic>
          <a:graphicData uri="http://schemas.openxmlformats.org/drawingml/2006/table">
            <a:tbl>
              <a:tblPr/>
              <a:tblGrid>
                <a:gridCol w="1389974">
                  <a:extLst>
                    <a:ext uri="{9D8B030D-6E8A-4147-A177-3AD203B41FA5}">
                      <a16:colId xmlns:a16="http://schemas.microsoft.com/office/drawing/2014/main" val="1046481531"/>
                    </a:ext>
                  </a:extLst>
                </a:gridCol>
                <a:gridCol w="534619">
                  <a:extLst>
                    <a:ext uri="{9D8B030D-6E8A-4147-A177-3AD203B41FA5}">
                      <a16:colId xmlns:a16="http://schemas.microsoft.com/office/drawing/2014/main" val="2240779652"/>
                    </a:ext>
                  </a:extLst>
                </a:gridCol>
                <a:gridCol w="1127900">
                  <a:extLst>
                    <a:ext uri="{9D8B030D-6E8A-4147-A177-3AD203B41FA5}">
                      <a16:colId xmlns:a16="http://schemas.microsoft.com/office/drawing/2014/main" val="2743647239"/>
                    </a:ext>
                  </a:extLst>
                </a:gridCol>
                <a:gridCol w="1109998">
                  <a:extLst>
                    <a:ext uri="{9D8B030D-6E8A-4147-A177-3AD203B41FA5}">
                      <a16:colId xmlns:a16="http://schemas.microsoft.com/office/drawing/2014/main" val="459225225"/>
                    </a:ext>
                  </a:extLst>
                </a:gridCol>
                <a:gridCol w="1154755">
                  <a:extLst>
                    <a:ext uri="{9D8B030D-6E8A-4147-A177-3AD203B41FA5}">
                      <a16:colId xmlns:a16="http://schemas.microsoft.com/office/drawing/2014/main" val="1199614696"/>
                    </a:ext>
                  </a:extLst>
                </a:gridCol>
                <a:gridCol w="721607">
                  <a:extLst>
                    <a:ext uri="{9D8B030D-6E8A-4147-A177-3AD203B41FA5}">
                      <a16:colId xmlns:a16="http://schemas.microsoft.com/office/drawing/2014/main" val="543034009"/>
                    </a:ext>
                  </a:extLst>
                </a:gridCol>
              </a:tblGrid>
              <a:tr h="16136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LUNES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MARTES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MIÉRCOLES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JUEVES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VIERNES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92768"/>
                  </a:ext>
                </a:extLst>
              </a:tr>
              <a:tr h="271330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4:00 AM a 4:30 AM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HABLEMOS DE SALUD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9266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4:30 AM a 7:30 AM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EDICIÓN MATUTINA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16893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7:30 AM a 9:00 AM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RADIOGRAFÍA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02610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9:00 AM a 10:30 AM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RPC RADIO NOTICIAS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97678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10:30 AM a 12:00 MD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EN CONTACTO CON LA COMUNIDAD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812"/>
                  </a:ext>
                </a:extLst>
              </a:tr>
              <a:tr h="227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MD a 1:00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MEDIODÍA 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80589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1:00 PM a 2:00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TIEMPO EXTRA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88023"/>
                  </a:ext>
                </a:extLst>
              </a:tr>
              <a:tr h="412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2:00 PM a 2:30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CARRUSEL HÍPICO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7818"/>
                  </a:ext>
                </a:extLst>
              </a:tr>
              <a:tr h="247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2:30 PM</a:t>
                      </a:r>
                    </a:p>
                    <a:p>
                      <a:pPr algn="ctr" fontAlgn="ctr"/>
                      <a:endParaRPr lang="es-PA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LA TARDE ESPECTACULAR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800" b="0" i="0" u="none" strike="noStrike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LA TARDE ESPECTACULAR</a:t>
                      </a:r>
                      <a:endParaRPr lang="es-PA">
                        <a:solidFill>
                          <a:srgbClr val="24255B"/>
                        </a:solidFill>
                      </a:endParaRP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PA" sz="8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LA TARDE ESPECTACULAR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r>
                        <a:rPr lang="es-P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LA TARDE ESPECTACULAR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351721"/>
                  </a:ext>
                </a:extLst>
              </a:tr>
              <a:tr h="30389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2D6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LOTERÍA</a:t>
                      </a:r>
                      <a:endParaRPr lang="es-PA" dirty="0">
                        <a:solidFill>
                          <a:srgbClr val="24255B"/>
                        </a:solidFill>
                      </a:endParaRP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LOTERÍA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2362"/>
                  </a:ext>
                </a:extLst>
              </a:tr>
              <a:tr h="24711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3:30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8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LA TARDE ESPECTACULAR</a:t>
                      </a:r>
                      <a:endParaRPr lang="es-PA" dirty="0">
                        <a:solidFill>
                          <a:srgbClr val="24255B"/>
                        </a:solidFill>
                      </a:endParaRP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r>
                        <a:rPr lang="es-P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LA TARDE ESPECTACULAR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3322446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4:00 PM a 5:00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CONQUISTAS Y DERROTAS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9489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5:00 PM a 7:00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VESPERTINO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04966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7:00 PM a 9:00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3360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9:00 PM a 10:00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ctr" fontAlgn="ctr"/>
                      <a:endParaRPr lang="es-PA" sz="10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14242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PM a 11:00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ctr" fontAlgn="ctr"/>
                      <a:endParaRPr lang="es-PA" sz="10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87557"/>
                  </a:ext>
                </a:extLst>
              </a:tr>
              <a:tr h="2119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11:00 PM A 11:30 PM</a:t>
                      </a: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ctr" fontAlgn="ctr"/>
                      <a:endParaRPr lang="es-PA" sz="10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23" marR="3623" marT="3623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5994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22FB64-EE3E-9052-BB91-99789F571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75700"/>
              </p:ext>
            </p:extLst>
          </p:nvPr>
        </p:nvGraphicFramePr>
        <p:xfrm>
          <a:off x="7170363" y="1410353"/>
          <a:ext cx="4173416" cy="2036135"/>
        </p:xfrm>
        <a:graphic>
          <a:graphicData uri="http://schemas.openxmlformats.org/drawingml/2006/table">
            <a:tbl>
              <a:tblPr/>
              <a:tblGrid>
                <a:gridCol w="1629507">
                  <a:extLst>
                    <a:ext uri="{9D8B030D-6E8A-4147-A177-3AD203B41FA5}">
                      <a16:colId xmlns:a16="http://schemas.microsoft.com/office/drawing/2014/main" val="2633116413"/>
                    </a:ext>
                  </a:extLst>
                </a:gridCol>
                <a:gridCol w="2543909">
                  <a:extLst>
                    <a:ext uri="{9D8B030D-6E8A-4147-A177-3AD203B41FA5}">
                      <a16:colId xmlns:a16="http://schemas.microsoft.com/office/drawing/2014/main" val="3077420631"/>
                    </a:ext>
                  </a:extLst>
                </a:gridCol>
              </a:tblGrid>
              <a:tr h="158571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SÁBADOS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01257"/>
                  </a:ext>
                </a:extLst>
              </a:tr>
              <a:tr h="18102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4:00 AM  a 8:00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06258"/>
                  </a:ext>
                </a:extLst>
              </a:tr>
              <a:tr h="14711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8:00 AM a 9:00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AL FILO DE LA VERDAD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23409"/>
                  </a:ext>
                </a:extLst>
              </a:tr>
              <a:tr h="14711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9:00 AM a 10:00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85920"/>
                  </a:ext>
                </a:extLst>
              </a:tr>
              <a:tr h="1661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AM a 11:00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TACONES EN LA MESA 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18395"/>
                  </a:ext>
                </a:extLst>
              </a:tr>
              <a:tr h="167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11:00 AM a 12:00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48935"/>
                  </a:ext>
                </a:extLst>
              </a:tr>
              <a:tr h="1749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PM a 1:00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MEDIODÍA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2627"/>
                  </a:ext>
                </a:extLst>
              </a:tr>
              <a:tr h="178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1:00 PM a 3:00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PRODUCTORES Y CONSUMIDORES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50447"/>
                  </a:ext>
                </a:extLst>
              </a:tr>
              <a:tr h="1466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3:00 PM a 5:00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0389"/>
                  </a:ext>
                </a:extLst>
              </a:tr>
              <a:tr h="1765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5:00 PM a 6:00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VESPERTINA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87326"/>
                  </a:ext>
                </a:extLst>
              </a:tr>
              <a:tr h="1466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PM a 7:00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TM REPORTA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00836"/>
                  </a:ext>
                </a:extLst>
              </a:tr>
              <a:tr h="209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7:00 PM a 11:00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4111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9D7E66-A529-D7FB-8416-7BDECFBF7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8296"/>
              </p:ext>
            </p:extLst>
          </p:nvPr>
        </p:nvGraphicFramePr>
        <p:xfrm>
          <a:off x="7170363" y="3534186"/>
          <a:ext cx="4173416" cy="2092571"/>
        </p:xfrm>
        <a:graphic>
          <a:graphicData uri="http://schemas.openxmlformats.org/drawingml/2006/table">
            <a:tbl>
              <a:tblPr/>
              <a:tblGrid>
                <a:gridCol w="1617784">
                  <a:extLst>
                    <a:ext uri="{9D8B030D-6E8A-4147-A177-3AD203B41FA5}">
                      <a16:colId xmlns:a16="http://schemas.microsoft.com/office/drawing/2014/main" val="1568615870"/>
                    </a:ext>
                  </a:extLst>
                </a:gridCol>
                <a:gridCol w="2555632">
                  <a:extLst>
                    <a:ext uri="{9D8B030D-6E8A-4147-A177-3AD203B41FA5}">
                      <a16:colId xmlns:a16="http://schemas.microsoft.com/office/drawing/2014/main" val="1153734096"/>
                    </a:ext>
                  </a:extLst>
                </a:gridCol>
              </a:tblGrid>
              <a:tr h="11927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DOMINGOS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2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01257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4:00 AM a 7:30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06258"/>
                  </a:ext>
                </a:extLst>
              </a:tr>
              <a:tr h="14708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7:30 AM a 8:00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IGLESIA ERES TÚ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23409"/>
                  </a:ext>
                </a:extLst>
              </a:tr>
              <a:tr h="14708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8:00 AM a 9:00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LA SANTA MISA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85920"/>
                  </a:ext>
                </a:extLst>
              </a:tr>
              <a:tr h="14708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9:00 AM a 10:30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DEBATE ABIERTO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18395"/>
                  </a:ext>
                </a:extLst>
              </a:tr>
              <a:tr h="14708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10:30 AM a 11:30 AM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CARA A CARA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48935"/>
                  </a:ext>
                </a:extLst>
              </a:tr>
              <a:tr h="17633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11:30 AM a 12:00 MD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</a:t>
                      </a:r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84913"/>
                  </a:ext>
                </a:extLst>
              </a:tr>
              <a:tr h="1722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MD a 1:00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MEDIODÍA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2627"/>
                  </a:ext>
                </a:extLst>
              </a:tr>
              <a:tr h="169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1:00 PM a 3:00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</a:t>
                      </a:r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50447"/>
                  </a:ext>
                </a:extLst>
              </a:tr>
              <a:tr h="1623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3:00 PM a 3:30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LOTERÍA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0389"/>
                  </a:ext>
                </a:extLst>
              </a:tr>
              <a:tr h="147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3:30 PM a 5:00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87326"/>
                  </a:ext>
                </a:extLst>
              </a:tr>
              <a:tr h="1480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5:00 PM a 6:00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RADIO NOTICIAS VESPERTINO</a:t>
                      </a:r>
                      <a:endParaRPr lang="es-PA" sz="1000" b="0" i="0" u="none" strike="noStrike" dirty="0">
                        <a:solidFill>
                          <a:srgbClr val="24255B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00836"/>
                  </a:ext>
                </a:extLst>
              </a:tr>
              <a:tr h="1790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PM a 11:00 PM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4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70" marR="3270" marT="3270" marB="0"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4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41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AAD4CC-2C50-AEBF-26AB-14D183251F4B}"/>
              </a:ext>
            </a:extLst>
          </p:cNvPr>
          <p:cNvSpPr txBox="1"/>
          <p:nvPr/>
        </p:nvSpPr>
        <p:spPr>
          <a:xfrm>
            <a:off x="543340" y="5191655"/>
            <a:ext cx="67230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100" b="1" dirty="0">
                <a:solidFill>
                  <a:srgbClr val="EE1F29"/>
                </a:solidFill>
              </a:rPr>
              <a:t>*PRIME TIME RPC: Noticieros Matutino y Vespertino.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7F7915-436F-4F92-B465-B852A1EF3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4136"/>
              </p:ext>
            </p:extLst>
          </p:nvPr>
        </p:nvGraphicFramePr>
        <p:xfrm>
          <a:off x="543340" y="1770094"/>
          <a:ext cx="10946296" cy="3108046"/>
        </p:xfrm>
        <a:graphic>
          <a:graphicData uri="http://schemas.openxmlformats.org/drawingml/2006/table">
            <a:tbl>
              <a:tblPr/>
              <a:tblGrid>
                <a:gridCol w="9212565">
                  <a:extLst>
                    <a:ext uri="{9D8B030D-6E8A-4147-A177-3AD203B41FA5}">
                      <a16:colId xmlns:a16="http://schemas.microsoft.com/office/drawing/2014/main" val="2466389266"/>
                    </a:ext>
                  </a:extLst>
                </a:gridCol>
                <a:gridCol w="1733731">
                  <a:extLst>
                    <a:ext uri="{9D8B030D-6E8A-4147-A177-3AD203B41FA5}">
                      <a16:colId xmlns:a16="http://schemas.microsoft.com/office/drawing/2014/main" val="2073680965"/>
                    </a:ext>
                  </a:extLst>
                </a:gridCol>
              </a:tblGrid>
              <a:tr h="38570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PROGRAMACIÓN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0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TARIFAS 30s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3189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Noticiero Matutino </a:t>
                      </a:r>
                      <a:r>
                        <a:rPr lang="es-P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Radiografía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54.00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04138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Noticiero Vespertino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43.00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867319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Noticiero Mediodía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En Contacto con La Comunidad / Tiempo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Xtra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La Tarde Espectacular / Lotería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33.00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570093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Conquistas y Derrotas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27.00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8013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Rotativas (no incluye prime time*)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25.00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073861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ENTREVISTAS </a:t>
                      </a:r>
                      <a:endParaRPr lang="es-PA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0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 MINUTOS</a:t>
                      </a:r>
                      <a:endParaRPr lang="es-PA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14350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Rotativas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500.00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02176"/>
                  </a:ext>
                </a:extLst>
              </a:tr>
              <a:tr h="3355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Noticiero Mediodía o Noticiero Vespertino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j-lt"/>
                        </a:rPr>
                        <a:t>500.00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573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0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8BF7B89-969D-78CF-6E8C-35696D0C7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75229"/>
              </p:ext>
            </p:extLst>
          </p:nvPr>
        </p:nvGraphicFramePr>
        <p:xfrm>
          <a:off x="513709" y="2062596"/>
          <a:ext cx="5582291" cy="3359100"/>
        </p:xfrm>
        <a:graphic>
          <a:graphicData uri="http://schemas.openxmlformats.org/drawingml/2006/table">
            <a:tbl>
              <a:tblPr/>
              <a:tblGrid>
                <a:gridCol w="1680440">
                  <a:extLst>
                    <a:ext uri="{9D8B030D-6E8A-4147-A177-3AD203B41FA5}">
                      <a16:colId xmlns:a16="http://schemas.microsoft.com/office/drawing/2014/main" val="2429342900"/>
                    </a:ext>
                  </a:extLst>
                </a:gridCol>
                <a:gridCol w="690593">
                  <a:extLst>
                    <a:ext uri="{9D8B030D-6E8A-4147-A177-3AD203B41FA5}">
                      <a16:colId xmlns:a16="http://schemas.microsoft.com/office/drawing/2014/main" val="2008972417"/>
                    </a:ext>
                  </a:extLst>
                </a:gridCol>
                <a:gridCol w="759653">
                  <a:extLst>
                    <a:ext uri="{9D8B030D-6E8A-4147-A177-3AD203B41FA5}">
                      <a16:colId xmlns:a16="http://schemas.microsoft.com/office/drawing/2014/main" val="3504055093"/>
                    </a:ext>
                  </a:extLst>
                </a:gridCol>
                <a:gridCol w="897770">
                  <a:extLst>
                    <a:ext uri="{9D8B030D-6E8A-4147-A177-3AD203B41FA5}">
                      <a16:colId xmlns:a16="http://schemas.microsoft.com/office/drawing/2014/main" val="2201924413"/>
                    </a:ext>
                  </a:extLst>
                </a:gridCol>
                <a:gridCol w="569097">
                  <a:extLst>
                    <a:ext uri="{9D8B030D-6E8A-4147-A177-3AD203B41FA5}">
                      <a16:colId xmlns:a16="http://schemas.microsoft.com/office/drawing/2014/main" val="2859179502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183978898"/>
                    </a:ext>
                  </a:extLst>
                </a:gridCol>
              </a:tblGrid>
              <a:tr h="26431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HORA DE INICIO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LUNES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MARTES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MIÉRCOLES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JUEVES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VIERNES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36389"/>
                  </a:ext>
                </a:extLst>
              </a:tr>
              <a:tr h="39033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5:00 AM a 9:00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EL REVENTÓN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99753"/>
                  </a:ext>
                </a:extLst>
              </a:tr>
              <a:tr h="39033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9:00 AM a 12:00 MD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EL TOP MORNING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991525"/>
                  </a:ext>
                </a:extLst>
              </a:tr>
              <a:tr h="390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MD a 1:00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CONTÁGIATE DE LA SALSA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69825"/>
                  </a:ext>
                </a:extLst>
              </a:tr>
              <a:tr h="390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1:00 PM a 4:00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SNACK MUSIC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26990"/>
                  </a:ext>
                </a:extLst>
              </a:tr>
              <a:tr h="390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4:00 PM a 7:00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SHOW PARTY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2758"/>
                  </a:ext>
                </a:extLst>
              </a:tr>
              <a:tr h="390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7:00 PM a 10:00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PRIME TIME CALIENTE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46094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PM a 2:00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DANY</a:t>
                      </a:r>
                      <a:endParaRPr lang="es-PA" sz="1050" b="0" i="0" u="none" strike="noStrike" dirty="0">
                        <a:solidFill>
                          <a:srgbClr val="13008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484092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2:00 AM A 6:00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s-PA" sz="105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MUSICAL</a:t>
                      </a:r>
                      <a:endParaRPr lang="es-PA" dirty="0">
                        <a:solidFill>
                          <a:srgbClr val="130087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55748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5A088C3-921D-C5D3-9E54-57B48D1FC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09010"/>
              </p:ext>
            </p:extLst>
          </p:nvPr>
        </p:nvGraphicFramePr>
        <p:xfrm>
          <a:off x="6432612" y="4315173"/>
          <a:ext cx="4171151" cy="1738257"/>
        </p:xfrm>
        <a:graphic>
          <a:graphicData uri="http://schemas.openxmlformats.org/drawingml/2006/table">
            <a:tbl>
              <a:tblPr/>
              <a:tblGrid>
                <a:gridCol w="1695571">
                  <a:extLst>
                    <a:ext uri="{9D8B030D-6E8A-4147-A177-3AD203B41FA5}">
                      <a16:colId xmlns:a16="http://schemas.microsoft.com/office/drawing/2014/main" val="50300754"/>
                    </a:ext>
                  </a:extLst>
                </a:gridCol>
                <a:gridCol w="2475580">
                  <a:extLst>
                    <a:ext uri="{9D8B030D-6E8A-4147-A177-3AD203B41FA5}">
                      <a16:colId xmlns:a16="http://schemas.microsoft.com/office/drawing/2014/main" val="2271183465"/>
                    </a:ext>
                  </a:extLst>
                </a:gridCol>
              </a:tblGrid>
              <a:tr h="14015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DOMINGOS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01376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7:00 AM a 11:00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J GASPER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858433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11:00 AM a 3:00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DANNY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047966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3:00 PM a 7:00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CHINITO y DJ YUNAY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407836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7:00 PM a 10:00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M</a:t>
                      </a:r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ANUEL LA MAGIA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066061"/>
                  </a:ext>
                </a:extLst>
              </a:tr>
              <a:tr h="309771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PM a 6:00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80446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B094315-CA22-3B1F-8B4C-AEAC55A47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83472"/>
              </p:ext>
            </p:extLst>
          </p:nvPr>
        </p:nvGraphicFramePr>
        <p:xfrm>
          <a:off x="6432612" y="1699180"/>
          <a:ext cx="4171151" cy="2333226"/>
        </p:xfrm>
        <a:graphic>
          <a:graphicData uri="http://schemas.openxmlformats.org/drawingml/2006/table">
            <a:tbl>
              <a:tblPr/>
              <a:tblGrid>
                <a:gridCol w="1676364">
                  <a:extLst>
                    <a:ext uri="{9D8B030D-6E8A-4147-A177-3AD203B41FA5}">
                      <a16:colId xmlns:a16="http://schemas.microsoft.com/office/drawing/2014/main" val="50300754"/>
                    </a:ext>
                  </a:extLst>
                </a:gridCol>
                <a:gridCol w="2494787">
                  <a:extLst>
                    <a:ext uri="{9D8B030D-6E8A-4147-A177-3AD203B41FA5}">
                      <a16:colId xmlns:a16="http://schemas.microsoft.com/office/drawing/2014/main" val="2332604401"/>
                    </a:ext>
                  </a:extLst>
                </a:gridCol>
              </a:tblGrid>
              <a:tr h="17129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SÁBADOS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01376"/>
                  </a:ext>
                </a:extLst>
              </a:tr>
              <a:tr h="3646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AM a 10:00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SADATH SANJUR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858433"/>
                  </a:ext>
                </a:extLst>
              </a:tr>
              <a:tr h="364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AM a 2:00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POINTBREAKER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047966"/>
                  </a:ext>
                </a:extLst>
              </a:tr>
              <a:tr h="3646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2:00 PM a 6:00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 CHINO NEÓN Y MANUEL LA MAGIA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407836"/>
                  </a:ext>
                </a:extLst>
              </a:tr>
              <a:tr h="3646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PM a 10:00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 CHINITO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066061"/>
                  </a:ext>
                </a:extLst>
              </a:tr>
              <a:tr h="35163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PM a 2:00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DJ DANNY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54493"/>
                  </a:ext>
                </a:extLst>
              </a:tr>
              <a:tr h="35163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2:00 AM a 6:00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300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050" b="0" i="0" u="none" strike="noStrike" dirty="0">
                          <a:solidFill>
                            <a:srgbClr val="130087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804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9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16BE7D7-4E2F-A8AD-DE1D-793E4A435FC6}"/>
              </a:ext>
            </a:extLst>
          </p:cNvPr>
          <p:cNvSpPr txBox="1"/>
          <p:nvPr/>
        </p:nvSpPr>
        <p:spPr>
          <a:xfrm>
            <a:off x="755374" y="5850876"/>
            <a:ext cx="71954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*PRIME TIME: El Reventón de la Mañana y Show </a:t>
            </a:r>
            <a:r>
              <a:rPr kumimoji="0" lang="es-PA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Party</a:t>
            </a:r>
            <a:r>
              <a:rPr kumimoji="0" lang="es-PA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AC6BE8-0D71-DE3F-4CDB-2751F8FFD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51773"/>
              </p:ext>
            </p:extLst>
          </p:nvPr>
        </p:nvGraphicFramePr>
        <p:xfrm>
          <a:off x="755374" y="1728898"/>
          <a:ext cx="9064487" cy="3812985"/>
        </p:xfrm>
        <a:graphic>
          <a:graphicData uri="http://schemas.openxmlformats.org/drawingml/2006/table">
            <a:tbl>
              <a:tblPr/>
              <a:tblGrid>
                <a:gridCol w="7394712">
                  <a:extLst>
                    <a:ext uri="{9D8B030D-6E8A-4147-A177-3AD203B41FA5}">
                      <a16:colId xmlns:a16="http://schemas.microsoft.com/office/drawing/2014/main" val="269711253"/>
                    </a:ext>
                  </a:extLst>
                </a:gridCol>
                <a:gridCol w="1669775">
                  <a:extLst>
                    <a:ext uri="{9D8B030D-6E8A-4147-A177-3AD203B41FA5}">
                      <a16:colId xmlns:a16="http://schemas.microsoft.com/office/drawing/2014/main" val="3321159449"/>
                    </a:ext>
                  </a:extLst>
                </a:gridCol>
              </a:tblGrid>
              <a:tr h="44640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PROGRAMACIÓN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TARIFAS 30s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06828"/>
                  </a:ext>
                </a:extLst>
              </a:tr>
              <a:tr h="58563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El Reventón de la Mañana / Top </a:t>
                      </a:r>
                      <a:r>
                        <a:rPr lang="es-PA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Morning</a:t>
                      </a:r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 Show/ Contágiate de la Salsa/ Snack Music / Show </a:t>
                      </a:r>
                      <a:r>
                        <a:rPr lang="es-PA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Party</a:t>
                      </a:r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/ Prime Time Caliente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83281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El Reventón (Menciones en horario tv)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334797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Rotativas (No incluye Prime Time*)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833101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OTRAS PIEZAS</a:t>
                      </a:r>
                      <a:endParaRPr lang="es-PA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TARIFA</a:t>
                      </a:r>
                      <a:endParaRPr lang="es-PA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69762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Unidad móvil (3 horas) *Sujeto a disponibilidad (área metropolitana)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010088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Entrevistas en El Reventón de la Mañana (3 Minutos)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608359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Entrevistas Rotativas (3 Minutos)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056601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Pases </a:t>
                      </a:r>
                      <a:r>
                        <a:rPr lang="es-MX" sz="14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en Vivo </a:t>
                      </a:r>
                      <a:r>
                        <a:rPr lang="es-MX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de (60s)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87535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Menciones Rotativas (30 palabras)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154203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Ponches Rotativos (7s)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27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48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5975D34-148D-B9EF-E783-F245A93C1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63929"/>
              </p:ext>
            </p:extLst>
          </p:nvPr>
        </p:nvGraphicFramePr>
        <p:xfrm>
          <a:off x="496503" y="1715493"/>
          <a:ext cx="6406622" cy="4653934"/>
        </p:xfrm>
        <a:graphic>
          <a:graphicData uri="http://schemas.openxmlformats.org/drawingml/2006/table">
            <a:tbl>
              <a:tblPr/>
              <a:tblGrid>
                <a:gridCol w="1778427">
                  <a:extLst>
                    <a:ext uri="{9D8B030D-6E8A-4147-A177-3AD203B41FA5}">
                      <a16:colId xmlns:a16="http://schemas.microsoft.com/office/drawing/2014/main" val="2132649174"/>
                    </a:ext>
                  </a:extLst>
                </a:gridCol>
                <a:gridCol w="632092">
                  <a:extLst>
                    <a:ext uri="{9D8B030D-6E8A-4147-A177-3AD203B41FA5}">
                      <a16:colId xmlns:a16="http://schemas.microsoft.com/office/drawing/2014/main" val="1649405715"/>
                    </a:ext>
                  </a:extLst>
                </a:gridCol>
                <a:gridCol w="642806">
                  <a:extLst>
                    <a:ext uri="{9D8B030D-6E8A-4147-A177-3AD203B41FA5}">
                      <a16:colId xmlns:a16="http://schemas.microsoft.com/office/drawing/2014/main" val="300239171"/>
                    </a:ext>
                  </a:extLst>
                </a:gridCol>
                <a:gridCol w="1071341">
                  <a:extLst>
                    <a:ext uri="{9D8B030D-6E8A-4147-A177-3AD203B41FA5}">
                      <a16:colId xmlns:a16="http://schemas.microsoft.com/office/drawing/2014/main" val="3144872092"/>
                    </a:ext>
                  </a:extLst>
                </a:gridCol>
                <a:gridCol w="1210615">
                  <a:extLst>
                    <a:ext uri="{9D8B030D-6E8A-4147-A177-3AD203B41FA5}">
                      <a16:colId xmlns:a16="http://schemas.microsoft.com/office/drawing/2014/main" val="3994329348"/>
                    </a:ext>
                  </a:extLst>
                </a:gridCol>
                <a:gridCol w="1071341">
                  <a:extLst>
                    <a:ext uri="{9D8B030D-6E8A-4147-A177-3AD203B41FA5}">
                      <a16:colId xmlns:a16="http://schemas.microsoft.com/office/drawing/2014/main" val="3077719118"/>
                    </a:ext>
                  </a:extLst>
                </a:gridCol>
              </a:tblGrid>
              <a:tr h="38580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HORA DE INICIO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LUNES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MARTES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MIÉRCOLES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JUEVES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VIERNES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05586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AM / 6:00 AM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10845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AM / 8:00 AM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TR MATUTINO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06033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8:00 AM / 9:00 AM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CUARTO PODER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140801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9:00 AM / 12:00 MD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EL BRUNCH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34059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MD / 1:00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TR MEDIODÍA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38081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1:00 PM / 2:00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  <a:endParaRPr lang="es-PA" sz="1000" b="0" i="0" u="none" strike="noStrike" dirty="0">
                        <a:solidFill>
                          <a:srgbClr val="24255B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13889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2:00 PM / 3:00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EL DESMARQUE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9884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3:00 PM / 3:30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UÉNTAMELO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LOTERÍA                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CUÉNTAMELO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LOTERÍA GORDITO DEL ZODÍACO              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637149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3:30 PM / 4:00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82393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4:00 PM / 6:00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CUÉNTAMELO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66783"/>
                  </a:ext>
                </a:extLst>
              </a:tr>
              <a:tr h="41190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PM / 8:00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NOTICIERO ESTELAR TM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584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8:00 PM / 10:00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TIME IS NOW       RADIO SHOW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TIME IS NOW                 RADIO SHOW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66544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PM / 11:00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  <a:endParaRPr dirty="0">
                        <a:solidFill>
                          <a:srgbClr val="24255B"/>
                        </a:solidFill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  <a:endParaRPr dirty="0">
                        <a:solidFill>
                          <a:srgbClr val="24255B"/>
                        </a:solidFill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84539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11:00 PM / 11:30 PM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D6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1751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B165FC9-491D-92B4-13B5-BADF27CDF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93884"/>
              </p:ext>
            </p:extLst>
          </p:nvPr>
        </p:nvGraphicFramePr>
        <p:xfrm>
          <a:off x="7087608" y="1715493"/>
          <a:ext cx="3830710" cy="2567004"/>
        </p:xfrm>
        <a:graphic>
          <a:graphicData uri="http://schemas.openxmlformats.org/drawingml/2006/table">
            <a:tbl>
              <a:tblPr/>
              <a:tblGrid>
                <a:gridCol w="1699478">
                  <a:extLst>
                    <a:ext uri="{9D8B030D-6E8A-4147-A177-3AD203B41FA5}">
                      <a16:colId xmlns:a16="http://schemas.microsoft.com/office/drawing/2014/main" val="4017454528"/>
                    </a:ext>
                  </a:extLst>
                </a:gridCol>
                <a:gridCol w="2131232">
                  <a:extLst>
                    <a:ext uri="{9D8B030D-6E8A-4147-A177-3AD203B41FA5}">
                      <a16:colId xmlns:a16="http://schemas.microsoft.com/office/drawing/2014/main" val="2011032940"/>
                    </a:ext>
                  </a:extLst>
                </a:gridCol>
              </a:tblGrid>
              <a:tr h="54827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SÁBADOS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6765"/>
                  </a:ext>
                </a:extLst>
              </a:tr>
              <a:tr h="35207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AM /10:00 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557219"/>
                  </a:ext>
                </a:extLst>
              </a:tr>
              <a:tr h="3520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10:00 AM / 11:00 AM</a:t>
                      </a:r>
                      <a:endParaRPr lang="es-PA" sz="10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CONCIENCIA TU FUTURO</a:t>
                      </a:r>
                      <a:endParaRPr lang="es-PA" sz="1000" b="0" i="0" u="none" strike="noStrike" dirty="0">
                        <a:solidFill>
                          <a:srgbClr val="24255B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89783"/>
                  </a:ext>
                </a:extLst>
              </a:tr>
              <a:tr h="3520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11:00 AM /4:30 PM</a:t>
                      </a:r>
                      <a:endParaRPr lang="es-PA" sz="10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  <a:endParaRPr lang="es-PA" sz="1000" b="0" i="0" u="none" strike="noStrike" dirty="0">
                        <a:solidFill>
                          <a:srgbClr val="24255B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293407"/>
                  </a:ext>
                </a:extLst>
              </a:tr>
              <a:tr h="31550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4:30 PM/6:00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TU CONCIERTO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233636"/>
                  </a:ext>
                </a:extLst>
              </a:tr>
              <a:tr h="33406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PM / 7:00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NOTICIERO ESTELAR TM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364687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7:00 PM / 11:30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50956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2DB0A97-2D03-8A43-BEF9-438FD59EC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81854"/>
              </p:ext>
            </p:extLst>
          </p:nvPr>
        </p:nvGraphicFramePr>
        <p:xfrm>
          <a:off x="7087608" y="4524779"/>
          <a:ext cx="3830710" cy="1395663"/>
        </p:xfrm>
        <a:graphic>
          <a:graphicData uri="http://schemas.openxmlformats.org/drawingml/2006/table">
            <a:tbl>
              <a:tblPr/>
              <a:tblGrid>
                <a:gridCol w="1685387">
                  <a:extLst>
                    <a:ext uri="{9D8B030D-6E8A-4147-A177-3AD203B41FA5}">
                      <a16:colId xmlns:a16="http://schemas.microsoft.com/office/drawing/2014/main" val="1188473551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2217372775"/>
                    </a:ext>
                  </a:extLst>
                </a:gridCol>
              </a:tblGrid>
              <a:tr h="339432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HORA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DOMINGOS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82691"/>
                  </a:ext>
                </a:extLst>
              </a:tr>
              <a:tr h="322720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12:00 AM / 6:00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961556"/>
                  </a:ext>
                </a:extLst>
              </a:tr>
              <a:tr h="353530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6:00 PM / 7:30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NOTICIERO ESTELAR TM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484962"/>
                  </a:ext>
                </a:extLst>
              </a:tr>
              <a:tr h="379981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7:30 PM / 11:30 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4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rgbClr val="24255B"/>
                          </a:solidFill>
                          <a:effectLst/>
                          <a:latin typeface="Tahoma" panose="020B0604030504040204" pitchFamily="34" charset="0"/>
                        </a:rPr>
                        <a:t>PROGRAMACIÓN MUSICAL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443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10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63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F7EA4C-EE06-5B48-1AD9-31BCB58C4B1A}"/>
              </a:ext>
            </a:extLst>
          </p:cNvPr>
          <p:cNvSpPr txBox="1"/>
          <p:nvPr/>
        </p:nvSpPr>
        <p:spPr>
          <a:xfrm>
            <a:off x="597877" y="5319985"/>
            <a:ext cx="64208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*PRIME TIME TELEMETRO RADIO: Noticieros Matutino y Estelar.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F7A2B91-EC8F-A94A-8CE1-18EDDE42C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86352"/>
              </p:ext>
            </p:extLst>
          </p:nvPr>
        </p:nvGraphicFramePr>
        <p:xfrm>
          <a:off x="597877" y="1738734"/>
          <a:ext cx="10105292" cy="3547387"/>
        </p:xfrm>
        <a:graphic>
          <a:graphicData uri="http://schemas.openxmlformats.org/drawingml/2006/table">
            <a:tbl>
              <a:tblPr/>
              <a:tblGrid>
                <a:gridCol w="8417169">
                  <a:extLst>
                    <a:ext uri="{9D8B030D-6E8A-4147-A177-3AD203B41FA5}">
                      <a16:colId xmlns:a16="http://schemas.microsoft.com/office/drawing/2014/main" val="3360818113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2256189075"/>
                    </a:ext>
                  </a:extLst>
                </a:gridCol>
              </a:tblGrid>
              <a:tr h="537365"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PROGRAMACIÓN</a:t>
                      </a:r>
                      <a:endParaRPr lang="es-PA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TARIFAS 30s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44056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Noticiero Matutino / Cuarto Poder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384958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Noticiero Vespertino / Noticiero Estelar / Noticiero Estelar Fin de Semana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015630"/>
                  </a:ext>
                </a:extLst>
              </a:tr>
              <a:tr h="4166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Noticiero Mediodía / El Desmarque /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s-MX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Brunch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/ Cuéntamelo / Lotería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27.00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064333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Rotativas (Excluye Prime Time*)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642091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TARIFAS OTRAS PIEZAS</a:t>
                      </a:r>
                      <a:endParaRPr lang="es-PA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TARIFAS</a:t>
                      </a:r>
                      <a:endParaRPr lang="es-PA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30882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Unidad móvil (hasta 3 horas) Sujeto a disponibilidad, área metropolitana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355744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Entrevistas Rotativas (3 Minutos)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698809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Pases en vivo de  (60s- vía telefónica)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67748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Ponches Rotativos (7s)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707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5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37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969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3352</Words>
  <Application>Microsoft Office PowerPoint</Application>
  <PresentationFormat>Panorámica</PresentationFormat>
  <Paragraphs>389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Tahoma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Leydis Rodriguez</dc:creator>
  <cp:lastModifiedBy>Leydis Rodriguez</cp:lastModifiedBy>
  <cp:revision>65</cp:revision>
  <dcterms:created xsi:type="dcterms:W3CDTF">2024-07-26T20:35:28Z</dcterms:created>
  <dcterms:modified xsi:type="dcterms:W3CDTF">2025-11-24T17:16:11Z</dcterms:modified>
</cp:coreProperties>
</file>